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79" r:id="rId5"/>
    <p:sldId id="280" r:id="rId6"/>
    <p:sldId id="281" r:id="rId7"/>
    <p:sldId id="282" r:id="rId8"/>
    <p:sldId id="260" r:id="rId9"/>
    <p:sldId id="262" r:id="rId10"/>
    <p:sldId id="261" r:id="rId11"/>
    <p:sldId id="264" r:id="rId12"/>
    <p:sldId id="267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716000" cy="1828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4500" y="2992968"/>
            <a:ext cx="102870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42975" y="973667"/>
            <a:ext cx="11830050" cy="154982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831" y="4559301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5831" y="12238568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973667"/>
            <a:ext cx="11830050" cy="35348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35121" y="4742501"/>
            <a:ext cx="5482771" cy="2197099"/>
          </a:xfrm>
        </p:spPr>
        <p:txBody>
          <a:bodyPr anchor="ctr" anchorCtr="0"/>
          <a:lstStyle>
            <a:lvl1pPr marL="0" indent="0">
              <a:buNone/>
              <a:defRPr sz="4200"/>
            </a:lvl1pPr>
            <a:lvl2pPr marL="685800" indent="0">
              <a:buNone/>
              <a:defRPr sz="3600"/>
            </a:lvl2pPr>
            <a:lvl3pPr marL="1371600" indent="0">
              <a:buNone/>
              <a:defRPr sz="3000"/>
            </a:lvl3pPr>
            <a:lvl4pPr marL="2057400" indent="0">
              <a:buNone/>
              <a:defRPr sz="2700"/>
            </a:lvl4pPr>
            <a:lvl5pPr marL="2743200" indent="0">
              <a:buNone/>
              <a:defRPr sz="2700"/>
            </a:lvl5pPr>
            <a:lvl6pPr marL="3429000" indent="0">
              <a:buNone/>
              <a:defRPr sz="2700"/>
            </a:lvl6pPr>
            <a:lvl7pPr marL="4114800" indent="0">
              <a:buNone/>
              <a:defRPr sz="2700"/>
            </a:lvl7pPr>
            <a:lvl8pPr marL="4800600" indent="0">
              <a:buNone/>
              <a:defRPr sz="2700"/>
            </a:lvl8pPr>
            <a:lvl9pPr marL="5486400" indent="0">
              <a:buNone/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35121" y="7107677"/>
            <a:ext cx="5482771" cy="939809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039055" y="4742501"/>
            <a:ext cx="5509773" cy="2197099"/>
          </a:xfrm>
        </p:spPr>
        <p:txBody>
          <a:bodyPr anchor="ctr" anchorCtr="0"/>
          <a:lstStyle>
            <a:lvl1pPr marL="0" indent="0">
              <a:buNone/>
              <a:defRPr sz="4200"/>
            </a:lvl1pPr>
            <a:lvl2pPr marL="685800" indent="0">
              <a:buNone/>
              <a:defRPr sz="3600"/>
            </a:lvl2pPr>
            <a:lvl3pPr marL="1371600" indent="0">
              <a:buNone/>
              <a:defRPr sz="3000"/>
            </a:lvl3pPr>
            <a:lvl4pPr marL="2057400" indent="0">
              <a:buNone/>
              <a:defRPr sz="2700"/>
            </a:lvl4pPr>
            <a:lvl5pPr marL="2743200" indent="0">
              <a:buNone/>
              <a:defRPr sz="2700"/>
            </a:lvl5pPr>
            <a:lvl6pPr marL="3429000" indent="0">
              <a:buNone/>
              <a:defRPr sz="2700"/>
            </a:lvl6pPr>
            <a:lvl7pPr marL="4114800" indent="0">
              <a:buNone/>
              <a:defRPr sz="2700"/>
            </a:lvl7pPr>
            <a:lvl8pPr marL="4800600" indent="0">
              <a:buNone/>
              <a:defRPr sz="2700"/>
            </a:lvl8pPr>
            <a:lvl9pPr marL="5486400" indent="0">
              <a:buNone/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039055" y="7107677"/>
            <a:ext cx="5509773" cy="939809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686018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31087" y="1219203"/>
            <a:ext cx="6943725" cy="14410267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686018" cy="10164235"/>
          </a:xfrm>
        </p:spPr>
        <p:txBody>
          <a:bodyPr/>
          <a:lstStyle>
            <a:lvl1pPr marL="0" indent="0">
              <a:buNone/>
              <a:defRPr sz="3000"/>
            </a:lvl1pPr>
            <a:lvl2pPr marL="685800" indent="0">
              <a:buNone/>
              <a:defRPr sz="2700"/>
            </a:lvl2pPr>
            <a:lvl3pPr marL="1371600" indent="0">
              <a:buNone/>
              <a:defRPr sz="2400"/>
            </a:lvl3pPr>
            <a:lvl4pPr marL="2057400" indent="0">
              <a:buNone/>
              <a:defRPr sz="2100"/>
            </a:lvl4pPr>
            <a:lvl5pPr marL="2743200" indent="0">
              <a:buNone/>
              <a:defRPr sz="2100"/>
            </a:lvl5pPr>
            <a:lvl6pPr marL="3429000" indent="0">
              <a:buNone/>
              <a:defRPr sz="2100"/>
            </a:lvl6pPr>
            <a:lvl7pPr marL="4114800" indent="0">
              <a:buNone/>
              <a:defRPr sz="2100"/>
            </a:lvl7pPr>
            <a:lvl8pPr marL="4800600" indent="0">
              <a:buNone/>
              <a:defRPr sz="2100"/>
            </a:lvl8pPr>
            <a:lvl9pPr marL="548640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42975" y="973667"/>
            <a:ext cx="8701088" cy="154982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42975" y="973667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42975" y="16950267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43425" y="16950267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686925" y="16950267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ct val="301000"/>
        </a:spcBef>
        <a:buFont typeface="Arial" panose="020B060402020209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ct val="151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AMPA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MPA1.pngAMPA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043555"/>
            <a:ext cx="10153015" cy="10198100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6405245" y="536575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529070" y="5424805"/>
                <a:ext cx="313118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070" y="5424805"/>
                <a:ext cx="313118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4111625" y="416179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0" y="3808730"/>
            <a:ext cx="546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突触连接两群神经元，因此继承</a:t>
            </a:r>
            <a:r>
              <a:rPr lang="en-US" altLang="zh-CN" sz="2000">
                <a:sym typeface="+mn-ea"/>
              </a:rPr>
              <a:t>bp.TwoEndConn</a:t>
            </a:r>
            <a:r>
              <a:rPr lang="zh-CN" altLang="en-US" sz="2000">
                <a:sym typeface="+mn-ea"/>
              </a:rPr>
              <a:t>类</a:t>
            </a:r>
            <a:endParaRPr lang="zh-CN" altLang="en-US" sz="2000">
              <a:sym typeface="+mn-ea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9744019" y="9741250"/>
            <a:ext cx="216000" cy="93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53015" y="9394825"/>
            <a:ext cx="34321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这边突触前和突触后连接的神经元群均为向量，突触也是向量形式，因此要指定每个突触所连接的突触前和后神经元的</a:t>
            </a:r>
            <a:r>
              <a:rPr lang="en-US" altLang="zh-CN" sz="2000"/>
              <a:t>id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5352375" y="840241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72150" y="8290560"/>
            <a:ext cx="546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把</a:t>
            </a:r>
            <a:r>
              <a:rPr lang="en-US" altLang="zh-CN" sz="2000"/>
              <a:t>[T]</a:t>
            </a:r>
            <a:r>
              <a:rPr lang="zh-CN" altLang="en-US" sz="2000"/>
              <a:t>简化为一个常数</a:t>
            </a:r>
            <a:r>
              <a:rPr lang="en-US" altLang="zh-CN" sz="2000"/>
              <a:t>T</a:t>
            </a:r>
            <a:r>
              <a:rPr lang="zh-CN" altLang="en-US" sz="2000"/>
              <a:t>值，持续</a:t>
            </a:r>
            <a:r>
              <a:rPr lang="en-US" altLang="zh-CN" sz="2000"/>
              <a:t>T_duration</a:t>
            </a:r>
            <a:r>
              <a:rPr lang="zh-CN" altLang="en-US" sz="2000"/>
              <a:t>这么长的时间</a:t>
            </a:r>
            <a:endParaRPr lang="zh-CN" altLang="en-US" sz="2000"/>
          </a:p>
        </p:txBody>
      </p:sp>
      <p:pic>
        <p:nvPicPr>
          <p:cNvPr id="17" name="图片 16" descr="/Users/mac/Desktop/AMPA_update.pngAMPA_upda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844079"/>
            <a:ext cx="10227310" cy="36449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4954270" y="1431036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78345" y="14095095"/>
            <a:ext cx="5464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对每一个突触，</a:t>
            </a:r>
            <a:r>
              <a:rPr lang="en-US" altLang="zh-CN" sz="2000"/>
              <a:t>i</a:t>
            </a:r>
            <a:r>
              <a:rPr lang="zh-CN" altLang="en-US" sz="2000"/>
              <a:t>为当前处理的突触的</a:t>
            </a:r>
            <a:r>
              <a:rPr lang="en-US" altLang="zh-CN" sz="2000"/>
              <a:t>id</a:t>
            </a:r>
            <a:endParaRPr lang="en-US" altLang="zh-CN" sz="2000"/>
          </a:p>
        </p:txBody>
      </p:sp>
      <p:sp>
        <p:nvSpPr>
          <p:cNvPr id="20" name="右大括号 19"/>
          <p:cNvSpPr/>
          <p:nvPr/>
        </p:nvSpPr>
        <p:spPr>
          <a:xfrm>
            <a:off x="8204144" y="15659450"/>
            <a:ext cx="216000" cy="104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07120" y="15659735"/>
            <a:ext cx="380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TT</a:t>
            </a:r>
            <a:r>
              <a:rPr lang="zh-CN" altLang="en-US" sz="2000"/>
              <a:t>表示</a:t>
            </a:r>
            <a:r>
              <a:rPr lang="en-US" altLang="zh-CN" sz="2000"/>
              <a:t>[T], </a:t>
            </a:r>
            <a:r>
              <a:rPr lang="zh-CN" altLang="en-US" sz="2000"/>
              <a:t>如果前神经元在</a:t>
            </a:r>
            <a:r>
              <a:rPr lang="en-US" altLang="zh-CN" sz="2000"/>
              <a:t>T_duration</a:t>
            </a:r>
            <a:r>
              <a:rPr lang="zh-CN" altLang="en-US" sz="2000"/>
              <a:t>时间内曾有发放，则设</a:t>
            </a:r>
            <a:r>
              <a:rPr lang="en-US" altLang="zh-CN" sz="2000"/>
              <a:t>TT=T</a:t>
            </a:r>
            <a:r>
              <a:rPr lang="zh-CN" altLang="en-US" sz="2000"/>
              <a:t>，否则设</a:t>
            </a:r>
            <a:r>
              <a:rPr lang="en-US" altLang="zh-CN" sz="2000"/>
              <a:t>TT=0.</a:t>
            </a:r>
            <a:endParaRPr lang="en-US" altLang="zh-CN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55" y="11081385"/>
            <a:ext cx="4730115" cy="627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Voltage jump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vj1.pngvj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016913"/>
            <a:ext cx="10158095" cy="69215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5861559" y="7793355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28405" y="759396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solidFill>
                  <a:srgbClr val="FF0000"/>
                </a:solidFill>
                <a:cs typeface="+mj-lt"/>
              </a:rPr>
              <a:t>Voltage jump (V)</a:t>
            </a:r>
            <a:endParaRPr lang="en-US" altLang="zh-CN" sz="5400">
              <a:solidFill>
                <a:srgbClr val="FF0000"/>
              </a:solidFill>
              <a:cs typeface="+mj-lt"/>
            </a:endParaRPr>
          </a:p>
        </p:txBody>
      </p:sp>
      <p:pic>
        <p:nvPicPr>
          <p:cNvPr id="5" name="图片 4" descr="/Users/mac/Documents/github/BrainPy-Models/docs/brainpy_handbook/ppt/figs/vj_lif.pngvj_li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6395" y="2034693"/>
            <a:ext cx="10667619" cy="124587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6876000" y="10443210"/>
            <a:ext cx="252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444355" y="1024382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current &amp; conductance based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I_based.pngI_bas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285643"/>
            <a:ext cx="10225405" cy="432816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9409939" y="4778375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/Users/mac/Desktop/gbased.pnggbas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700095"/>
            <a:ext cx="10420403" cy="47023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41585" y="4159250"/>
            <a:ext cx="29933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</a:t>
            </a:r>
            <a:r>
              <a:rPr lang="en-US" altLang="zh-CN" sz="2000"/>
              <a:t>BrainPy</a:t>
            </a:r>
            <a:r>
              <a:rPr lang="zh-CN" altLang="en-US" sz="2000"/>
              <a:t>提供的</a:t>
            </a:r>
            <a:r>
              <a:rPr lang="en-US" altLang="zh-CN" sz="2000"/>
              <a:t>r</a:t>
            </a:r>
            <a:r>
              <a:rPr lang="en-US" altLang="zh-CN" sz="2000">
                <a:sym typeface="+mn-ea"/>
              </a:rPr>
              <a:t>egister_constant_delay</a:t>
            </a:r>
            <a:r>
              <a:rPr lang="zh-CN" altLang="en-US" sz="2000">
                <a:sym typeface="+mn-ea"/>
              </a:rPr>
              <a:t>方法，</a:t>
            </a:r>
            <a:r>
              <a:rPr lang="zh-CN" altLang="en-US" sz="2000"/>
              <a:t>在输出突触的改变前加一个</a:t>
            </a:r>
            <a:r>
              <a:rPr lang="en-US" altLang="zh-CN" sz="2000"/>
              <a:t>delay</a:t>
            </a:r>
            <a:r>
              <a:rPr lang="zh-CN" altLang="en-US" sz="2000"/>
              <a:t>的时间。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7536775" y="7009860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48600" y="6642100"/>
            <a:ext cx="54641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此时注册了</a:t>
            </a:r>
            <a:r>
              <a:rPr lang="en-US" altLang="zh-CN" sz="2000"/>
              <a:t>delay</a:t>
            </a:r>
            <a:r>
              <a:rPr lang="zh-CN" altLang="en-US" sz="2000"/>
              <a:t>的</a:t>
            </a:r>
            <a:r>
              <a:rPr lang="en-US" altLang="zh-CN" sz="2000"/>
              <a:t>I_syn</a:t>
            </a:r>
            <a:r>
              <a:rPr lang="zh-CN" altLang="en-US" sz="2000"/>
              <a:t>拥有</a:t>
            </a:r>
            <a:r>
              <a:rPr lang="en-US" altLang="zh-CN" sz="2000"/>
              <a:t>push</a:t>
            </a:r>
            <a:r>
              <a:rPr lang="zh-CN" altLang="en-US" sz="2000"/>
              <a:t>和</a:t>
            </a:r>
            <a:r>
              <a:rPr lang="en-US" altLang="zh-CN" sz="2000"/>
              <a:t>pull</a:t>
            </a:r>
            <a:r>
              <a:rPr lang="zh-CN" altLang="en-US" sz="2000"/>
              <a:t>的方法，可以通过先</a:t>
            </a:r>
            <a:r>
              <a:rPr lang="en-US" altLang="zh-CN" sz="2000"/>
              <a:t>push</a:t>
            </a:r>
            <a:r>
              <a:rPr lang="zh-CN" altLang="en-US" sz="2000"/>
              <a:t>后</a:t>
            </a:r>
            <a:r>
              <a:rPr lang="en-US" altLang="zh-CN" sz="2000"/>
              <a:t>pull</a:t>
            </a:r>
            <a:r>
              <a:rPr lang="zh-CN" altLang="en-US" sz="2000"/>
              <a:t>来实现延迟。</a:t>
            </a:r>
            <a:endParaRPr lang="zh-CN" altLang="en-US" sz="2000"/>
          </a:p>
          <a:p>
            <a:r>
              <a:rPr lang="zh-CN" altLang="en-US" sz="2000"/>
              <a:t>延迟的时间点设在把突触电流应用到突触后神经元的输入前。</a:t>
            </a:r>
            <a:endParaRPr lang="zh-CN" altLang="en-US" sz="20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0699624" y="11558905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395710" y="11135360"/>
            <a:ext cx="2294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这里把</a:t>
            </a:r>
            <a:r>
              <a:rPr lang="en-US" altLang="zh-CN" sz="2000"/>
              <a:t>delay</a:t>
            </a:r>
            <a:r>
              <a:rPr lang="zh-CN" altLang="en-US" sz="2000"/>
              <a:t>的时间注册到电导变量中。</a:t>
            </a:r>
            <a:endParaRPr lang="zh-CN" altLang="en-US" sz="200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607049" y="13542645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205980" y="13270865"/>
                <a:ext cx="1144905" cy="4546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980" y="13270865"/>
                <a:ext cx="1144905" cy="454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10866629" y="13892530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1304905" y="13667105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4905" y="13667105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gap</a:t>
            </a:r>
            <a:endParaRPr lang="en-US" altLang="zh-CN" sz="5400">
              <a:cs typeface="+mj-lt"/>
            </a:endParaRPr>
          </a:p>
        </p:txBody>
      </p:sp>
      <p:pic>
        <p:nvPicPr>
          <p:cNvPr id="4" name="图片 3" descr="/Users/mac/Desktop/gap2.pngga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9" y="2954808"/>
            <a:ext cx="10130571" cy="12498324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9931360" y="1166250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0346055" y="11650980"/>
                <a:ext cx="284099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𝑝𝑜𝑠𝑡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𝑝𝑟𝑒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𝑝𝑜𝑠𝑡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55" y="11650980"/>
                <a:ext cx="2840990" cy="4514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p.pngst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101368"/>
            <a:ext cx="10158095" cy="1183640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750770" y="3474180"/>
            <a:ext cx="216000" cy="154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341360" y="3184525"/>
                <a:ext cx="4360545" cy="20561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𝑢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60" y="3184525"/>
                <a:ext cx="4360545" cy="20561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p2.pngst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135023"/>
            <a:ext cx="10150475" cy="628777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832050" y="4655915"/>
            <a:ext cx="216000" cy="126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截屏2021-04-28 下午9.0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110" y="4753610"/>
            <a:ext cx="41656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STDP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dp.pngstd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202333"/>
            <a:ext cx="10160498" cy="12558268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7686000" y="3535140"/>
            <a:ext cx="216000" cy="151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224520" y="3245485"/>
                <a:ext cx="4360545" cy="20561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20" y="3245485"/>
                <a:ext cx="4360545" cy="20561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STDP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stdp2.pngstdp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528848"/>
            <a:ext cx="10193655" cy="9246870"/>
          </a:xfrm>
          <a:prstGeom prst="rect">
            <a:avLst/>
          </a:prstGeom>
        </p:spPr>
      </p:pic>
      <p:sp>
        <p:nvSpPr>
          <p:cNvPr id="14" name="右大括号 13"/>
          <p:cNvSpPr/>
          <p:nvPr/>
        </p:nvSpPr>
        <p:spPr>
          <a:xfrm>
            <a:off x="6264235" y="6905720"/>
            <a:ext cx="216000" cy="115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大括号 2"/>
          <p:cNvSpPr/>
          <p:nvPr/>
        </p:nvSpPr>
        <p:spPr>
          <a:xfrm>
            <a:off x="6431875" y="8549735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截屏2021-04-28 下午9.13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6904990"/>
            <a:ext cx="3657600" cy="1041400"/>
          </a:xfrm>
          <a:prstGeom prst="rect">
            <a:avLst/>
          </a:prstGeom>
        </p:spPr>
      </p:pic>
      <p:pic>
        <p:nvPicPr>
          <p:cNvPr id="6" name="图片 5" descr="截屏2021-04-28 下午9.13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65" y="8601075"/>
            <a:ext cx="3606800" cy="762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8300594" y="1098613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19565" y="10770235"/>
            <a:ext cx="3299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给</a:t>
            </a:r>
            <a:r>
              <a:rPr lang="en-US" altLang="zh-CN" sz="2000"/>
              <a:t>w</a:t>
            </a:r>
            <a:r>
              <a:rPr lang="zh-CN" altLang="en-US" sz="2000"/>
              <a:t>值设置边界</a:t>
            </a:r>
            <a:endParaRPr lang="zh-CN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Oja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oja_mat1.pngoja_mat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552218"/>
            <a:ext cx="10145164" cy="12183618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>
            <a:off x="8488640" y="393011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699500" y="4017010"/>
                <a:ext cx="256984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4017010"/>
                <a:ext cx="256984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6683249" y="1194689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466965" y="11718925"/>
                <a:ext cx="4533265" cy="51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latin typeface="Cambria Math" charset="0"/>
                  </a:rPr>
                  <a:t>发放率模型中</a:t>
                </a:r>
                <a:r>
                  <a:rPr lang="zh-CN" altLang="en-US" sz="2000">
                    <a:latin typeface="Cambria Math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 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 </m:t>
                                </m:r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 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965" y="11718925"/>
                <a:ext cx="4533265" cy="512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3927475" y="268668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74410" y="2276475"/>
            <a:ext cx="489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学习法则也是发生在两群神经元之间的，同样继承</a:t>
            </a:r>
            <a:r>
              <a:rPr lang="en-US" altLang="zh-CN" sz="2000">
                <a:sym typeface="+mn-ea"/>
              </a:rPr>
              <a:t>bp.TwoEndConn</a:t>
            </a:r>
            <a:r>
              <a:rPr lang="zh-CN" altLang="en-US" sz="2000">
                <a:sym typeface="+mn-ea"/>
              </a:rPr>
              <a:t>类。</a:t>
            </a:r>
            <a:endParaRPr lang="en-US" altLang="zh-CN" sz="2000"/>
          </a:p>
        </p:txBody>
      </p:sp>
      <p:sp>
        <p:nvSpPr>
          <p:cNvPr id="4" name="右大括号 3"/>
          <p:cNvSpPr/>
          <p:nvPr/>
        </p:nvSpPr>
        <p:spPr>
          <a:xfrm>
            <a:off x="7026235" y="1287218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80300" y="12853035"/>
            <a:ext cx="4896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突触权重为矩阵，而突触前后神经元的</a:t>
            </a:r>
            <a:r>
              <a:rPr lang="en-US" altLang="zh-CN" sz="2000"/>
              <a:t>r</a:t>
            </a:r>
            <a:r>
              <a:rPr lang="zh-CN" altLang="en-US" sz="2000"/>
              <a:t>为向量，因此我们要把</a:t>
            </a:r>
            <a:r>
              <a:rPr lang="en-US" altLang="zh-CN" sz="2000"/>
              <a:t>r</a:t>
            </a:r>
            <a:r>
              <a:rPr lang="zh-CN" altLang="en-US" sz="2000"/>
              <a:t>扩展为跟</a:t>
            </a:r>
            <a:r>
              <a:rPr lang="en-US" altLang="zh-CN" sz="2000"/>
              <a:t>w</a:t>
            </a:r>
            <a:r>
              <a:rPr lang="zh-CN" altLang="en-US" sz="2000"/>
              <a:t>相同大小的矩阵。</a:t>
            </a:r>
            <a:endParaRPr lang="en-US" altLang="zh-CN" sz="2000"/>
          </a:p>
        </p:txBody>
      </p:sp>
      <p:sp>
        <p:nvSpPr>
          <p:cNvPr id="10" name="右大括号 9"/>
          <p:cNvSpPr/>
          <p:nvPr/>
        </p:nvSpPr>
        <p:spPr>
          <a:xfrm>
            <a:off x="6313130" y="7866475"/>
            <a:ext cx="216000" cy="97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67195" y="7931150"/>
            <a:ext cx="5878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对学习法则来说，以矩阵形式存储变量更佳，此时我们需要一个</a:t>
            </a:r>
            <a:r>
              <a:rPr lang="en-US" altLang="zh-CN" sz="2000"/>
              <a:t>conn_mat</a:t>
            </a:r>
            <a:r>
              <a:rPr lang="zh-CN" altLang="en-US" sz="2000"/>
              <a:t>，结构如图。</a:t>
            </a:r>
            <a:endParaRPr lang="zh-CN" altLang="en-US" sz="2000"/>
          </a:p>
        </p:txBody>
      </p:sp>
      <p:pic>
        <p:nvPicPr>
          <p:cNvPr id="14" name="图片 13" descr="syn-example-conn_m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75" y="8726805"/>
            <a:ext cx="305181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Oja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oja_mat2.pngoja_mat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5" y="2219796"/>
            <a:ext cx="10160953" cy="3341878"/>
          </a:xfrm>
          <a:prstGeom prst="rect">
            <a:avLst/>
          </a:prstGeom>
        </p:spPr>
      </p:pic>
      <p:pic>
        <p:nvPicPr>
          <p:cNvPr id="7" name="图片 6" descr="/Users/mac/Desktop/oja_mat3.pngoja_mat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79" y="5743685"/>
            <a:ext cx="10115138" cy="1248333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8081519" y="1246314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8081519" y="1379537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6791199" y="372872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38415" y="3362960"/>
            <a:ext cx="4533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我们需要拥有参数</a:t>
            </a:r>
            <a:r>
              <a:rPr lang="en-US" altLang="zh-CN" sz="2000"/>
              <a:t>r</a:t>
            </a:r>
            <a:r>
              <a:rPr lang="zh-CN" altLang="en-US" sz="2000"/>
              <a:t>的基于发放率的神经元模型</a:t>
            </a:r>
            <a:endParaRPr lang="zh-CN" altLang="en-US" sz="20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867024" y="507746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14240" y="4752975"/>
            <a:ext cx="6449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由于我们不关心神经元的动力学，因此用最简单的模型即可。</a:t>
            </a:r>
            <a:endParaRPr lang="zh-CN" altLang="en-US" sz="2000"/>
          </a:p>
        </p:txBody>
      </p:sp>
      <p:sp>
        <p:nvSpPr>
          <p:cNvPr id="23" name="右大括号 22"/>
          <p:cNvSpPr/>
          <p:nvPr/>
        </p:nvSpPr>
        <p:spPr>
          <a:xfrm>
            <a:off x="9365575" y="6111970"/>
            <a:ext cx="216000" cy="190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951720" y="6221095"/>
            <a:ext cx="32556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current1</a:t>
            </a:r>
            <a:r>
              <a:rPr lang="zh-CN" altLang="en-US" sz="2000"/>
              <a:t>为给</a:t>
            </a:r>
            <a:r>
              <a:rPr lang="en-US" altLang="zh-CN" sz="2000"/>
              <a:t>group1</a:t>
            </a:r>
            <a:r>
              <a:rPr lang="zh-CN" altLang="en-US" sz="2000"/>
              <a:t>的输入</a:t>
            </a:r>
            <a:endParaRPr lang="en-US" altLang="zh-CN" sz="2000"/>
          </a:p>
          <a:p>
            <a:r>
              <a:rPr lang="en-US" altLang="zh-CN" sz="2000"/>
              <a:t>current2</a:t>
            </a:r>
            <a:r>
              <a:rPr lang="zh-CN" altLang="en-US" sz="2000"/>
              <a:t>为给</a:t>
            </a:r>
            <a:r>
              <a:rPr lang="en-US" altLang="zh-CN" sz="2000"/>
              <a:t>group2</a:t>
            </a:r>
            <a:r>
              <a:rPr lang="zh-CN" altLang="en-US" sz="2000"/>
              <a:t>的输入</a:t>
            </a:r>
            <a:endParaRPr lang="en-US" altLang="zh-CN" sz="2000"/>
          </a:p>
          <a:p>
            <a:r>
              <a:rPr lang="en-US" altLang="zh-CN" sz="2000"/>
              <a:t>current3</a:t>
            </a:r>
            <a:r>
              <a:rPr lang="zh-CN" altLang="en-US" sz="2000"/>
              <a:t>为给突触后神经元的输入（跟</a:t>
            </a:r>
            <a:r>
              <a:rPr lang="en-US" altLang="zh-CN" sz="2000"/>
              <a:t>group2</a:t>
            </a:r>
            <a:r>
              <a:rPr lang="zh-CN" altLang="en-US" sz="2000"/>
              <a:t>完全一致）</a:t>
            </a:r>
            <a:endParaRPr lang="zh-CN" alt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11106150" y="8793480"/>
            <a:ext cx="24530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运行的方式与其他突触模型相同。这里我们用列表的形式同时给突触前神经元与后神经元不同的输入。</a:t>
            </a:r>
            <a:endParaRPr lang="en-US" altLang="zh-CN" sz="2000"/>
          </a:p>
        </p:txBody>
      </p:sp>
      <p:sp>
        <p:nvSpPr>
          <p:cNvPr id="27" name="右大括号 26"/>
          <p:cNvSpPr/>
          <p:nvPr/>
        </p:nvSpPr>
        <p:spPr>
          <a:xfrm>
            <a:off x="10559375" y="8781510"/>
            <a:ext cx="216000" cy="187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883015" y="12246610"/>
            <a:ext cx="453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通过索引</a:t>
            </a:r>
            <a:r>
              <a:rPr lang="en-US" altLang="zh-CN" sz="2000"/>
              <a:t>[:, 0]</a:t>
            </a:r>
            <a:r>
              <a:rPr lang="zh-CN" altLang="en-US" sz="2000"/>
              <a:t>，得到</a:t>
            </a:r>
            <a:r>
              <a:rPr lang="en-US" altLang="zh-CN" sz="2000"/>
              <a:t>group 1</a:t>
            </a:r>
            <a:r>
              <a:rPr lang="zh-CN" altLang="en-US" sz="2000"/>
              <a:t>的值</a:t>
            </a:r>
            <a:endParaRPr lang="zh-CN" altLang="en-US" sz="2000"/>
          </a:p>
        </p:txBody>
      </p:sp>
      <p:sp>
        <p:nvSpPr>
          <p:cNvPr id="29" name="文本框 28"/>
          <p:cNvSpPr txBox="1"/>
          <p:nvPr/>
        </p:nvSpPr>
        <p:spPr>
          <a:xfrm>
            <a:off x="8883015" y="13595985"/>
            <a:ext cx="453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通过索引</a:t>
            </a:r>
            <a:r>
              <a:rPr lang="en-US" altLang="zh-CN" sz="2000"/>
              <a:t>[:, 1]</a:t>
            </a:r>
            <a:r>
              <a:rPr lang="zh-CN" altLang="en-US" sz="2000"/>
              <a:t>，得到</a:t>
            </a:r>
            <a:r>
              <a:rPr lang="en-US" altLang="zh-CN" sz="2000"/>
              <a:t>group 2</a:t>
            </a:r>
            <a:r>
              <a:rPr lang="zh-CN" altLang="en-US" sz="2000"/>
              <a:t>的值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AMPA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mpa_run.pngampa_ru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839335"/>
            <a:ext cx="10248900" cy="660654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148000" y="6999605"/>
            <a:ext cx="439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644380" y="6772275"/>
            <a:ext cx="4005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定义一个函数来运行突触模型</a:t>
            </a:r>
            <a:endParaRPr lang="zh-CN" altLang="en-US" sz="20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660060" y="5977890"/>
            <a:ext cx="13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66280" y="5694680"/>
            <a:ext cx="2779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指定使用</a:t>
            </a:r>
            <a:r>
              <a:rPr lang="en-US" altLang="zh-CN" sz="2000"/>
              <a:t>numba</a:t>
            </a:r>
            <a:r>
              <a:rPr lang="zh-CN" altLang="en-US" sz="2000"/>
              <a:t>作为</a:t>
            </a:r>
            <a:r>
              <a:rPr lang="en-US" altLang="zh-CN" sz="2000"/>
              <a:t> backend</a:t>
            </a:r>
            <a:endParaRPr lang="en-US" altLang="zh-CN" sz="2000"/>
          </a:p>
        </p:txBody>
      </p:sp>
      <p:sp>
        <p:nvSpPr>
          <p:cNvPr id="13" name="右大括号 12"/>
          <p:cNvSpPr/>
          <p:nvPr/>
        </p:nvSpPr>
        <p:spPr>
          <a:xfrm>
            <a:off x="6319464" y="7219030"/>
            <a:ext cx="216000" cy="612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57975" y="7204075"/>
            <a:ext cx="380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从</a:t>
            </a:r>
            <a:r>
              <a:rPr lang="en-US" altLang="zh-CN" sz="2000"/>
              <a:t>brainmodels</a:t>
            </a:r>
            <a:r>
              <a:rPr lang="zh-CN" altLang="en-US" sz="2000"/>
              <a:t>包中获取</a:t>
            </a:r>
            <a:r>
              <a:rPr lang="en-US" altLang="zh-CN" sz="2000"/>
              <a:t>LIF</a:t>
            </a:r>
            <a:r>
              <a:rPr lang="zh-CN" altLang="en-US" sz="2000"/>
              <a:t>模型来作为被连接的两群神经元</a:t>
            </a:r>
            <a:endParaRPr lang="zh-CN" altLang="en-US" sz="200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587999" y="8691880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07855" y="8115300"/>
            <a:ext cx="4142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指定突触前和突触后神经元，以及他们的连接方式。这里我们使用</a:t>
            </a:r>
            <a:r>
              <a:rPr lang="en-US" altLang="zh-CN" sz="2000"/>
              <a:t>BrainPy</a:t>
            </a:r>
            <a:r>
              <a:rPr lang="zh-CN" altLang="en-US" sz="2000"/>
              <a:t>提供的</a:t>
            </a:r>
            <a:r>
              <a:rPr lang="en-US" altLang="zh-CN" sz="2000"/>
              <a:t>All2All</a:t>
            </a:r>
            <a:r>
              <a:rPr lang="zh-CN" altLang="en-US" sz="2000"/>
              <a:t>方法（全连接）。</a:t>
            </a:r>
            <a:endParaRPr lang="zh-CN" altLang="en-US" sz="200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84000" y="10984865"/>
            <a:ext cx="129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644515" y="10589260"/>
            <a:ext cx="2779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运行</a:t>
            </a:r>
            <a:r>
              <a:rPr lang="en-US" altLang="zh-CN" sz="2000"/>
              <a:t>AMPA</a:t>
            </a:r>
            <a:r>
              <a:rPr lang="zh-CN" altLang="en-US" sz="2000"/>
              <a:t>模型，设置参数</a:t>
            </a:r>
            <a:r>
              <a:rPr lang="en-US" altLang="zh-CN" sz="2000"/>
              <a:t>T_duration</a:t>
            </a:r>
            <a:r>
              <a:rPr lang="zh-CN" altLang="en-US" sz="2000"/>
              <a:t>为</a:t>
            </a:r>
            <a:r>
              <a:rPr lang="en-US" altLang="zh-CN" sz="2000"/>
              <a:t>3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BCM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截屏2021-05-07 下午4.28.17.png截屏2021-05-07 下午4.28.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5" y="1791806"/>
            <a:ext cx="10140950" cy="8884285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>
            <a:off x="7442795" y="3126200"/>
            <a:ext cx="216000" cy="864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676515" y="3190240"/>
                <a:ext cx="256984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515" y="3190240"/>
                <a:ext cx="256984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 descr="/Users/mac/Desktop/截屏2021-05-07 下午4.39.03.png截屏2021-05-07 下午4.39.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0879545"/>
            <a:ext cx="10161251" cy="5657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914640" y="16151860"/>
                <a:ext cx="4533265" cy="51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/>
                  <a:t>跟</a:t>
                </a:r>
                <a:r>
                  <a:rPr lang="en-US" altLang="zh-CN" sz="2000"/>
                  <a:t>Oja</a:t>
                </a:r>
                <a:r>
                  <a:rPr lang="zh-CN" altLang="en-US" sz="2000"/>
                  <a:t>法则一样，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</a:rPr>
                      <m:t> </m:t>
                    </m:r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 </m:t>
                                </m:r>
                                <m:r>
                                  <a:rPr lang="en-US" altLang="zh-CN" sz="2000" i="1" dirty="0">
                                    <a:latin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 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latin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640" y="16151860"/>
                <a:ext cx="4533265" cy="512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6944869" y="1637538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7140449" y="15374620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076565" y="15175230"/>
            <a:ext cx="3299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给</a:t>
            </a:r>
            <a:r>
              <a:rPr lang="en-US" altLang="zh-CN" sz="2000">
                <a:sym typeface="+mn-ea"/>
              </a:rPr>
              <a:t>w</a:t>
            </a:r>
            <a:r>
              <a:rPr lang="zh-CN" altLang="en-US" sz="2000">
                <a:sym typeface="+mn-ea"/>
              </a:rPr>
              <a:t>值设置边界</a:t>
            </a:r>
            <a:endParaRPr lang="en-US" altLang="zh-CN" sz="2000"/>
          </a:p>
        </p:txBody>
      </p:sp>
      <p:sp>
        <p:nvSpPr>
          <p:cNvPr id="10" name="右大括号 9"/>
          <p:cNvSpPr/>
          <p:nvPr/>
        </p:nvSpPr>
        <p:spPr>
          <a:xfrm>
            <a:off x="6925905" y="11609800"/>
            <a:ext cx="216000" cy="64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454900" y="11395075"/>
                <a:ext cx="5027295" cy="12966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= 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  <m:t>𝑑𝑡𝑟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r>
                  <a:rPr lang="zh-CN" altLang="en-US" sz="2000"/>
                  <a:t>由于</a:t>
                </a:r>
                <a:r>
                  <a:rPr lang="en-US" altLang="zh-CN" sz="2000"/>
                  <a:t>self.dt</a:t>
                </a:r>
                <a:r>
                  <a:rPr lang="zh-CN" altLang="en-US" sz="2000"/>
                  <a:t>开始的值为</a:t>
                </a:r>
                <a:r>
                  <a:rPr lang="en-US" altLang="zh-CN" sz="2000"/>
                  <a:t>0</a:t>
                </a:r>
                <a:r>
                  <a:rPr lang="zh-CN" altLang="en-US" sz="2000"/>
                  <a:t>，这里要</a:t>
                </a:r>
                <a:r>
                  <a:rPr lang="en-US" altLang="zh-CN" sz="2000"/>
                  <a:t>+1</a:t>
                </a:r>
                <a:r>
                  <a:rPr lang="zh-CN" altLang="en-US" sz="2000"/>
                  <a:t>来避免除以</a:t>
                </a:r>
                <a:r>
                  <a:rPr lang="en-US" altLang="zh-CN" sz="2000"/>
                  <a:t>0</a:t>
                </a:r>
                <a:endParaRPr lang="en-US" altLang="zh-CN" sz="200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00" y="11395075"/>
                <a:ext cx="5027295" cy="12966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NMDA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nmda_init.pngnmda_ini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758315"/>
            <a:ext cx="10139045" cy="1186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645400" y="306895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𝑑𝑒𝑐𝑎𝑦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𝑎𝑥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𝑟𝑖𝑠𝑒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306895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158934" y="353095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/Users/mac/Desktop/nmda_update.pngnmda_upda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72804"/>
            <a:ext cx="10193655" cy="6299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NMDA</a:t>
            </a:r>
            <a:endParaRPr lang="en-US" altLang="zh-CN" sz="5400">
              <a:cs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726555" y="4183380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010650" y="392430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043795" y="6011545"/>
                <a:ext cx="3253105" cy="7988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𝑉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𝑀</m:t>
                              </m:r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 </m:t>
                              </m:r>
                              <m:r>
                                <a:rPr lang="en-US" altLang="zh-CN" sz="2000" i="1" dirty="0">
                                  <a:latin typeface="Cambria Math" charset="0"/>
                                  <a:cs typeface="Cambria Math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95" y="6011545"/>
                <a:ext cx="3253105" cy="7988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右大括号 12"/>
          <p:cNvSpPr/>
          <p:nvPr/>
        </p:nvSpPr>
        <p:spPr>
          <a:xfrm>
            <a:off x="9669089" y="6124925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909560" y="721042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0152380" y="6978015"/>
                <a:ext cx="1927860" cy="5829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380" y="6978015"/>
                <a:ext cx="1927860" cy="5829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889490" y="7803515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490" y="7803515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5" name="右大括号 24"/>
          <p:cNvSpPr/>
          <p:nvPr/>
        </p:nvSpPr>
        <p:spPr>
          <a:xfrm>
            <a:off x="9457460" y="7755045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GABAb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gabab1.pnggabab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55215"/>
            <a:ext cx="10145087" cy="126032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462520" y="3608705"/>
                <a:ext cx="4360545" cy="1376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])−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𝐺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520" y="3608705"/>
                <a:ext cx="4360545" cy="13760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6976054" y="408086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5547955" y="9088215"/>
            <a:ext cx="216000" cy="46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0115" y="8968740"/>
            <a:ext cx="546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把</a:t>
            </a:r>
            <a:r>
              <a:rPr lang="en-US" altLang="zh-CN" sz="2000"/>
              <a:t>[T]</a:t>
            </a:r>
            <a:r>
              <a:rPr lang="zh-CN" altLang="en-US" sz="2000"/>
              <a:t>简化为一个常数</a:t>
            </a:r>
            <a:r>
              <a:rPr lang="en-US" altLang="zh-CN" sz="2000"/>
              <a:t>T</a:t>
            </a:r>
            <a:r>
              <a:rPr lang="zh-CN" altLang="en-US" sz="2000"/>
              <a:t>值，持续</a:t>
            </a:r>
            <a:r>
              <a:rPr lang="en-US" altLang="zh-CN" sz="2000"/>
              <a:t>T_duration</a:t>
            </a:r>
            <a:r>
              <a:rPr lang="zh-CN" altLang="en-US" sz="2000"/>
              <a:t>这么长的时间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/Users/mac/Desktop/gabab2.pnggabab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17559"/>
            <a:ext cx="10626725" cy="5924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GABAb</a:t>
            </a:r>
            <a:endParaRPr lang="en-US" altLang="zh-CN" sz="5400">
              <a:cs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071735" y="6078855"/>
                <a:ext cx="3253105" cy="5797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/(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35" y="6078855"/>
                <a:ext cx="3253105" cy="5797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7109460" y="7266305"/>
            <a:ext cx="21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9324340" y="7005955"/>
                <a:ext cx="1927860" cy="5829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𝑔</m:t>
                          </m:r>
                        </m:e>
                      </m:ba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 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340" y="7005955"/>
                <a:ext cx="1927860" cy="5829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451340" y="7583170"/>
                <a:ext cx="2274570" cy="4514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340" y="7583170"/>
                <a:ext cx="2274570" cy="4514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5" name="右大括号 24"/>
          <p:cNvSpPr/>
          <p:nvPr/>
        </p:nvSpPr>
        <p:spPr>
          <a:xfrm>
            <a:off x="9392690" y="7593120"/>
            <a:ext cx="216000" cy="54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7286625" y="6337300"/>
            <a:ext cx="270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大括号 19"/>
          <p:cNvSpPr/>
          <p:nvPr/>
        </p:nvSpPr>
        <p:spPr>
          <a:xfrm>
            <a:off x="10396799" y="4182460"/>
            <a:ext cx="216000" cy="82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65155" y="4003040"/>
            <a:ext cx="29508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TT</a:t>
            </a:r>
            <a:r>
              <a:rPr lang="zh-CN" altLang="en-US" sz="2000"/>
              <a:t>表示</a:t>
            </a:r>
            <a:r>
              <a:rPr lang="en-US" altLang="zh-CN" sz="2000"/>
              <a:t>[T], </a:t>
            </a:r>
            <a:r>
              <a:rPr lang="zh-CN" altLang="en-US" sz="2000"/>
              <a:t>如果前神经元在</a:t>
            </a:r>
            <a:r>
              <a:rPr lang="en-US" altLang="zh-CN" sz="2000"/>
              <a:t>T_duration</a:t>
            </a:r>
            <a:r>
              <a:rPr lang="zh-CN" altLang="en-US" sz="2000"/>
              <a:t>时间内曾有发放，则设</a:t>
            </a:r>
            <a:r>
              <a:rPr lang="en-US" altLang="zh-CN" sz="2000"/>
              <a:t>TT=T</a:t>
            </a:r>
            <a:r>
              <a:rPr lang="zh-CN" altLang="en-US" sz="2000"/>
              <a:t>，否则设</a:t>
            </a:r>
            <a:r>
              <a:rPr lang="en-US" altLang="zh-CN" sz="2000"/>
              <a:t>TT=0.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Two exponentials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2exp1.png2exp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576665"/>
            <a:ext cx="10158730" cy="1223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306435" y="381317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=(−(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435" y="381317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346565" y="1345247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7819969" y="421929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003290" y="13679805"/>
            <a:ext cx="31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Alpha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alpha1.pngalpha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741295"/>
            <a:ext cx="10160138" cy="11883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932295" y="4012565"/>
                <a:ext cx="4360545" cy="1358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=(−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)/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:pPr fontAlgn="auto">
                  <a:lnSpc>
                    <a:spcPts val="1000"/>
                  </a:lnSpc>
                </a:pPr>
                <a:endParaRPr lang="en-US" altLang="zh-CN" sz="2000" i="1" dirty="0">
                  <a:latin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95" y="4012565"/>
                <a:ext cx="4360545" cy="1358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195435" y="13253085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x = x + 1</a:t>
            </a:r>
            <a:endParaRPr lang="en-US" altLang="zh-CN" sz="2000"/>
          </a:p>
        </p:txBody>
      </p:sp>
      <p:sp>
        <p:nvSpPr>
          <p:cNvPr id="14" name="右大括号 13"/>
          <p:cNvSpPr/>
          <p:nvPr/>
        </p:nvSpPr>
        <p:spPr>
          <a:xfrm>
            <a:off x="6445829" y="4418680"/>
            <a:ext cx="216000" cy="57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16930" y="13452475"/>
            <a:ext cx="31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528320"/>
            <a:ext cx="11830050" cy="1216660"/>
          </a:xfrm>
        </p:spPr>
        <p:txBody>
          <a:bodyPr/>
          <a:p>
            <a:pPr algn="ctr"/>
            <a:r>
              <a:rPr lang="en-US" altLang="zh-CN" sz="5400">
                <a:cs typeface="+mj-lt"/>
              </a:rPr>
              <a:t>Exponentials</a:t>
            </a:r>
            <a:endParaRPr lang="en-US" altLang="zh-CN" sz="5400">
              <a:cs typeface="+mj-lt"/>
            </a:endParaRPr>
          </a:p>
        </p:txBody>
      </p:sp>
      <p:pic>
        <p:nvPicPr>
          <p:cNvPr id="5" name="图片 4" descr="/Users/mac/Desktop/exp1.pngexp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269450"/>
            <a:ext cx="10112375" cy="1084453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3205150" y="5066665"/>
            <a:ext cx="13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648200" y="4736465"/>
                <a:ext cx="3131185" cy="660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𝑑𝑠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sz="2000" i="1" dirty="0">
                          <a:latin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736465"/>
                <a:ext cx="3131185" cy="66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>
            <a:off x="6220334" y="12981940"/>
            <a:ext cx="28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187180" y="12782550"/>
            <a:ext cx="3689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if (pre spike), then s = s + 1</a:t>
            </a:r>
            <a:endParaRPr lang="en-US" altLang="zh-CN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2105</Words>
  <Application>WPS 演示</Application>
  <PresentationFormat>宽屏</PresentationFormat>
  <Paragraphs>172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方正书宋_GBK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主题</vt:lpstr>
      <vt:lpstr>AMPA</vt:lpstr>
      <vt:lpstr>AMPA</vt:lpstr>
      <vt:lpstr>NMDA</vt:lpstr>
      <vt:lpstr>NMDA</vt:lpstr>
      <vt:lpstr>GABAb</vt:lpstr>
      <vt:lpstr>GABAb</vt:lpstr>
      <vt:lpstr>Two exponentials</vt:lpstr>
      <vt:lpstr>Alpha</vt:lpstr>
      <vt:lpstr>Exponentials</vt:lpstr>
      <vt:lpstr>Voltage jump</vt:lpstr>
      <vt:lpstr>Voltage jump (V)</vt:lpstr>
      <vt:lpstr>current &amp; conductance based</vt:lpstr>
      <vt:lpstr>gap</vt:lpstr>
      <vt:lpstr>STP</vt:lpstr>
      <vt:lpstr>STP</vt:lpstr>
      <vt:lpstr>STDP</vt:lpstr>
      <vt:lpstr>STDP</vt:lpstr>
      <vt:lpstr>Oja</vt:lpstr>
      <vt:lpstr>Oja</vt:lpstr>
      <vt:lpstr>BCM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mac</cp:lastModifiedBy>
  <cp:revision>111</cp:revision>
  <dcterms:created xsi:type="dcterms:W3CDTF">2021-05-07T09:16:06Z</dcterms:created>
  <dcterms:modified xsi:type="dcterms:W3CDTF">2021-05-07T09:16:06Z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